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515" r:id="rId2"/>
    <p:sldId id="320" r:id="rId3"/>
    <p:sldId id="387" r:id="rId4"/>
    <p:sldId id="388" r:id="rId5"/>
    <p:sldId id="561" r:id="rId6"/>
    <p:sldId id="562" r:id="rId7"/>
    <p:sldId id="389" r:id="rId8"/>
    <p:sldId id="348" r:id="rId9"/>
    <p:sldId id="354" r:id="rId10"/>
    <p:sldId id="525" r:id="rId11"/>
    <p:sldId id="537" r:id="rId12"/>
    <p:sldId id="353" r:id="rId13"/>
    <p:sldId id="349" r:id="rId14"/>
    <p:sldId id="526" r:id="rId15"/>
    <p:sldId id="351" r:id="rId16"/>
    <p:sldId id="538" r:id="rId17"/>
    <p:sldId id="539" r:id="rId18"/>
    <p:sldId id="540" r:id="rId19"/>
    <p:sldId id="350" r:id="rId20"/>
    <p:sldId id="352" r:id="rId21"/>
    <p:sldId id="567" r:id="rId22"/>
    <p:sldId id="569" r:id="rId23"/>
    <p:sldId id="563" r:id="rId24"/>
    <p:sldId id="564" r:id="rId25"/>
    <p:sldId id="368" r:id="rId26"/>
    <p:sldId id="565" r:id="rId27"/>
    <p:sldId id="369" r:id="rId28"/>
    <p:sldId id="370" r:id="rId29"/>
    <p:sldId id="598" r:id="rId30"/>
    <p:sldId id="570" r:id="rId31"/>
    <p:sldId id="571" r:id="rId32"/>
    <p:sldId id="573" r:id="rId33"/>
    <p:sldId id="572" r:id="rId34"/>
    <p:sldId id="574" r:id="rId35"/>
    <p:sldId id="575" r:id="rId36"/>
    <p:sldId id="576" r:id="rId37"/>
    <p:sldId id="577" r:id="rId38"/>
    <p:sldId id="578" r:id="rId39"/>
    <p:sldId id="400" r:id="rId40"/>
    <p:sldId id="371" r:id="rId41"/>
    <p:sldId id="372" r:id="rId42"/>
    <p:sldId id="579" r:id="rId43"/>
    <p:sldId id="580" r:id="rId44"/>
    <p:sldId id="581" r:id="rId45"/>
    <p:sldId id="373" r:id="rId46"/>
    <p:sldId id="582" r:id="rId47"/>
    <p:sldId id="583" r:id="rId48"/>
    <p:sldId id="584" r:id="rId49"/>
    <p:sldId id="585" r:id="rId50"/>
    <p:sldId id="587" r:id="rId51"/>
    <p:sldId id="588" r:id="rId52"/>
    <p:sldId id="589" r:id="rId53"/>
    <p:sldId id="590" r:id="rId54"/>
    <p:sldId id="322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37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2288" y="168"/>
      </p:cViewPr>
      <p:guideLst>
        <p:guide orient="horz" pos="2232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53" d="100"/>
          <a:sy n="153" d="100"/>
        </p:scale>
        <p:origin x="363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10D65-9721-8C49-B873-66A0A9B3DC79}" type="datetimeFigureOut">
              <a:rPr lang="en-US" smtClean="0"/>
              <a:t>3/5/20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DAD33-3CF4-4C47-B888-264CA6851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4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AD33-3CF4-4C47-B888-264CA68515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DAD33-3CF4-4C47-B888-264CA68515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0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1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aseline="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76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9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6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4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9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4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1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E41D00C-268E-A445-9298-A42C78AD1E0B}" type="datetimeFigureOut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9DDC408-F14A-C248-AC2F-9B3CAE0F8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6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2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4A9C5F-02AA-F240-B593-139640147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291" y="2035628"/>
            <a:ext cx="4116779" cy="2786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6F9FD-F023-DD47-B24E-557C15A04DF8}"/>
              </a:ext>
            </a:extLst>
          </p:cNvPr>
          <p:cNvSpPr txBox="1"/>
          <p:nvPr/>
        </p:nvSpPr>
        <p:spPr>
          <a:xfrm>
            <a:off x="4146614" y="490515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9</a:t>
            </a:r>
          </a:p>
        </p:txBody>
      </p:sp>
    </p:spTree>
    <p:extLst>
      <p:ext uri="{BB962C8B-B14F-4D97-AF65-F5344CB8AC3E}">
        <p14:creationId xmlns:p14="http://schemas.microsoft.com/office/powerpoint/2010/main" val="1397729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C2B99A-B775-A24B-84F9-55E8727EF3B9}"/>
              </a:ext>
            </a:extLst>
          </p:cNvPr>
          <p:cNvCxnSpPr>
            <a:cxnSpLocks/>
          </p:cNvCxnSpPr>
          <p:nvPr/>
        </p:nvCxnSpPr>
        <p:spPr>
          <a:xfrm flipV="1">
            <a:off x="7587034" y="918865"/>
            <a:ext cx="0" cy="61284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6875F6-7E1F-7B41-80B5-F1C83C902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9" y="107003"/>
            <a:ext cx="9007079" cy="66302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A850BF-E084-C24A-B35F-3054E0EA42E1}"/>
              </a:ext>
            </a:extLst>
          </p:cNvPr>
          <p:cNvCxnSpPr>
            <a:cxnSpLocks/>
          </p:cNvCxnSpPr>
          <p:nvPr/>
        </p:nvCxnSpPr>
        <p:spPr>
          <a:xfrm>
            <a:off x="1033670" y="3260035"/>
            <a:ext cx="206733" cy="2202511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CF0CA00-CF12-FA4C-87B2-65B3F6838215}"/>
              </a:ext>
            </a:extLst>
          </p:cNvPr>
          <p:cNvSpPr txBox="1"/>
          <p:nvPr/>
        </p:nvSpPr>
        <p:spPr>
          <a:xfrm>
            <a:off x="1137036" y="420740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1.5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DBE988-C5A4-0648-A908-8C3097D08181}"/>
              </a:ext>
            </a:extLst>
          </p:cNvPr>
          <p:cNvCxnSpPr>
            <a:cxnSpLocks/>
          </p:cNvCxnSpPr>
          <p:nvPr/>
        </p:nvCxnSpPr>
        <p:spPr>
          <a:xfrm flipV="1">
            <a:off x="1033670" y="1470991"/>
            <a:ext cx="4182386" cy="1789044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47C159-F9FB-C24E-8E85-39D2FF403D65}"/>
              </a:ext>
            </a:extLst>
          </p:cNvPr>
          <p:cNvSpPr txBox="1"/>
          <p:nvPr/>
        </p:nvSpPr>
        <p:spPr>
          <a:xfrm>
            <a:off x="2847892" y="202990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3.0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32C198-E4B1-EE43-9093-6941E21FF718}"/>
              </a:ext>
            </a:extLst>
          </p:cNvPr>
          <p:cNvCxnSpPr>
            <a:cxnSpLocks/>
          </p:cNvCxnSpPr>
          <p:nvPr/>
        </p:nvCxnSpPr>
        <p:spPr>
          <a:xfrm flipV="1">
            <a:off x="1074271" y="1968031"/>
            <a:ext cx="3783976" cy="1292002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8ACAE0-3456-8547-836B-9BC9EC599F1A}"/>
              </a:ext>
            </a:extLst>
          </p:cNvPr>
          <p:cNvCxnSpPr>
            <a:cxnSpLocks/>
          </p:cNvCxnSpPr>
          <p:nvPr/>
        </p:nvCxnSpPr>
        <p:spPr>
          <a:xfrm flipH="1" flipV="1">
            <a:off x="4858247" y="1985365"/>
            <a:ext cx="3474720" cy="29842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402D3A2-AA41-3943-9B5C-11A58B606051}"/>
              </a:ext>
            </a:extLst>
          </p:cNvPr>
          <p:cNvSpPr txBox="1"/>
          <p:nvPr/>
        </p:nvSpPr>
        <p:spPr>
          <a:xfrm>
            <a:off x="5256657" y="261403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5.9</a:t>
            </a:r>
          </a:p>
        </p:txBody>
      </p:sp>
    </p:spTree>
    <p:extLst>
      <p:ext uri="{BB962C8B-B14F-4D97-AF65-F5344CB8AC3E}">
        <p14:creationId xmlns:p14="http://schemas.microsoft.com/office/powerpoint/2010/main" val="2650448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8F951A-BCFC-4F45-A37F-DFA1C82E4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092"/>
            <a:ext cx="9144000" cy="66118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DF94EA-983C-6A48-9FBD-810DBFF02296}"/>
              </a:ext>
            </a:extLst>
          </p:cNvPr>
          <p:cNvSpPr txBox="1"/>
          <p:nvPr/>
        </p:nvSpPr>
        <p:spPr>
          <a:xfrm>
            <a:off x="2039193" y="6101395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charts.noaa.gov</a:t>
            </a:r>
            <a:r>
              <a:rPr lang="en-US" dirty="0"/>
              <a:t>/PDFs/18773.pdf</a:t>
            </a:r>
          </a:p>
        </p:txBody>
      </p:sp>
    </p:spTree>
    <p:extLst>
      <p:ext uri="{BB962C8B-B14F-4D97-AF65-F5344CB8AC3E}">
        <p14:creationId xmlns:p14="http://schemas.microsoft.com/office/powerpoint/2010/main" val="1724221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65CCC2-2F3E-CE4D-A020-A2941E303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11" y="52547"/>
            <a:ext cx="5408578" cy="675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06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>
            <a:extLst>
              <a:ext uri="{FF2B5EF4-FFF2-40B4-BE49-F238E27FC236}">
                <a16:creationId xmlns:a16="http://schemas.microsoft.com/office/drawing/2014/main" id="{74B55BDF-29FF-C54B-B766-3660BD71CB42}"/>
              </a:ext>
            </a:extLst>
          </p:cNvPr>
          <p:cNvSpPr/>
          <p:nvPr/>
        </p:nvSpPr>
        <p:spPr>
          <a:xfrm rot="17574968">
            <a:off x="826852" y="72957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84089-914F-2249-84A7-2A15D9A0623D}"/>
              </a:ext>
            </a:extLst>
          </p:cNvPr>
          <p:cNvSpPr txBox="1"/>
          <p:nvPr/>
        </p:nvSpPr>
        <p:spPr>
          <a:xfrm>
            <a:off x="442000" y="1702341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prevailing</a:t>
            </a:r>
            <a:br>
              <a:rPr lang="en-US" dirty="0"/>
            </a:br>
            <a:r>
              <a:rPr lang="en-US" dirty="0"/>
              <a:t>wind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17E5D-222A-D040-8A6D-F5E6E988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336" y="113787"/>
            <a:ext cx="6530637" cy="65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27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>
            <a:extLst>
              <a:ext uri="{FF2B5EF4-FFF2-40B4-BE49-F238E27FC236}">
                <a16:creationId xmlns:a16="http://schemas.microsoft.com/office/drawing/2014/main" id="{74B55BDF-29FF-C54B-B766-3660BD71CB42}"/>
              </a:ext>
            </a:extLst>
          </p:cNvPr>
          <p:cNvSpPr/>
          <p:nvPr/>
        </p:nvSpPr>
        <p:spPr>
          <a:xfrm rot="17574968">
            <a:off x="826852" y="72957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84089-914F-2249-84A7-2A15D9A0623D}"/>
              </a:ext>
            </a:extLst>
          </p:cNvPr>
          <p:cNvSpPr txBox="1"/>
          <p:nvPr/>
        </p:nvSpPr>
        <p:spPr>
          <a:xfrm>
            <a:off x="442000" y="1702341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prevailing</a:t>
            </a:r>
            <a:br>
              <a:rPr lang="en-US" dirty="0"/>
            </a:br>
            <a:r>
              <a:rPr lang="en-US" dirty="0"/>
              <a:t>wind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17E5D-222A-D040-8A6D-F5E6E988D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336" y="113787"/>
            <a:ext cx="6530637" cy="654578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555462-7C4E-D043-BB05-7553273909F8}"/>
              </a:ext>
            </a:extLst>
          </p:cNvPr>
          <p:cNvSpPr/>
          <p:nvPr/>
        </p:nvSpPr>
        <p:spPr>
          <a:xfrm>
            <a:off x="5534107" y="3467100"/>
            <a:ext cx="453225" cy="42141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89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804B58-56E5-2C48-9363-B4FC94C61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20" y="87549"/>
            <a:ext cx="7407161" cy="66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91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E9C52E-692C-674A-871F-8AAD3EA49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1" y="192303"/>
            <a:ext cx="8822561" cy="469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8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31D71-E35B-4F43-BAF9-953324511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3" y="142071"/>
            <a:ext cx="8576734" cy="53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61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AF21D-AEAE-1E4C-9717-8D8D70C96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77" y="206963"/>
            <a:ext cx="7821845" cy="5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7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>
            <a:extLst>
              <a:ext uri="{FF2B5EF4-FFF2-40B4-BE49-F238E27FC236}">
                <a16:creationId xmlns:a16="http://schemas.microsoft.com/office/drawing/2014/main" id="{22419BB6-5576-A24D-AA27-AA3691B98A00}"/>
              </a:ext>
            </a:extLst>
          </p:cNvPr>
          <p:cNvSpPr/>
          <p:nvPr/>
        </p:nvSpPr>
        <p:spPr>
          <a:xfrm rot="17574968">
            <a:off x="506248" y="360942"/>
            <a:ext cx="947113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3EE2A-DF1F-3C48-92A0-B728D90F9EEF}"/>
              </a:ext>
            </a:extLst>
          </p:cNvPr>
          <p:cNvSpPr txBox="1"/>
          <p:nvPr/>
        </p:nvSpPr>
        <p:spPr>
          <a:xfrm>
            <a:off x="262596" y="1546699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prevailing</a:t>
            </a:r>
            <a:br>
              <a:rPr lang="en-US" dirty="0"/>
            </a:br>
            <a:r>
              <a:rPr lang="en-US" dirty="0"/>
              <a:t>wind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51B393-E398-6044-AEDF-E5D8D31E4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26460"/>
            <a:ext cx="7031449" cy="66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8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BB7B3-F3CA-8549-8CA1-9973975C6433}"/>
              </a:ext>
            </a:extLst>
          </p:cNvPr>
          <p:cNvSpPr txBox="1"/>
          <p:nvPr/>
        </p:nvSpPr>
        <p:spPr>
          <a:xfrm>
            <a:off x="2773270" y="588397"/>
            <a:ext cx="3597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Local knowledge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62994-37EC-7445-985F-639938B527AD}"/>
              </a:ext>
            </a:extLst>
          </p:cNvPr>
          <p:cNvSpPr txBox="1"/>
          <p:nvPr/>
        </p:nvSpPr>
        <p:spPr>
          <a:xfrm>
            <a:off x="2793593" y="1615959"/>
            <a:ext cx="433003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• winds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• tides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• a brief tour of San Diego Bay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B72825-31CA-7142-AEAC-914DA8BD6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441" y="680702"/>
            <a:ext cx="591152" cy="4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6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B8FD1A-6403-AF48-A237-6BC2B1928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370" y="87549"/>
            <a:ext cx="6869260" cy="66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53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D71A592-70B4-2241-BF04-A90EAFF6CF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878" y="1500963"/>
            <a:ext cx="7306245" cy="38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EC9B7F9-8D27-E347-BA1E-A6CD13FBC1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35" y="2069657"/>
            <a:ext cx="8044331" cy="271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45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5CF66943-0D39-7D46-9A15-DDBD60CD07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24" y="1605074"/>
            <a:ext cx="7958953" cy="36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35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in a parking lot&#10;&#10;Description automatically generated">
            <a:extLst>
              <a:ext uri="{FF2B5EF4-FFF2-40B4-BE49-F238E27FC236}">
                <a16:creationId xmlns:a16="http://schemas.microsoft.com/office/drawing/2014/main" id="{EAE2A5FC-1EC4-5C4B-9346-EFE4FEE077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17" y="1510677"/>
            <a:ext cx="7333767" cy="383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69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38D29-C335-B74B-973B-9DB6DE30D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03" y="1995522"/>
            <a:ext cx="8148194" cy="286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74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EB70D5AE-C67B-A644-A7B9-91CC204A97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111250"/>
            <a:ext cx="54864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67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3C710-BB89-0F44-87B5-81B19B715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92" y="460848"/>
            <a:ext cx="8671616" cy="493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55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31574-E50A-C644-8DDB-6132A2BA3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2" y="1026269"/>
            <a:ext cx="8700176" cy="38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5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8308E6F5-9A7A-7248-87D6-994EBD002B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3" y="1097738"/>
            <a:ext cx="7776874" cy="466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34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97E6F0-A9FB-F54F-A3AF-FFD7A7BCED4E}"/>
              </a:ext>
            </a:extLst>
          </p:cNvPr>
          <p:cNvSpPr txBox="1"/>
          <p:nvPr/>
        </p:nvSpPr>
        <p:spPr>
          <a:xfrm>
            <a:off x="975360" y="436880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winds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DB403-00EF-C140-B187-6C296F0394F1}"/>
              </a:ext>
            </a:extLst>
          </p:cNvPr>
          <p:cNvSpPr txBox="1"/>
          <p:nvPr/>
        </p:nvSpPr>
        <p:spPr>
          <a:xfrm>
            <a:off x="1677618" y="1501121"/>
            <a:ext cx="56348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• winds are generally from the west to north-west</a:t>
            </a:r>
          </a:p>
          <a:p>
            <a:pPr>
              <a:spcAft>
                <a:spcPts val="1200"/>
              </a:spcAft>
            </a:pPr>
            <a:r>
              <a:rPr lang="en-US" dirty="0"/>
              <a:t>• San Diego winds are relatively light</a:t>
            </a:r>
            <a:br>
              <a:rPr lang="en-US" dirty="0"/>
            </a:br>
            <a:r>
              <a:rPr lang="en-US" dirty="0"/>
              <a:t>   – more than </a:t>
            </a:r>
            <a:r>
              <a:rPr lang="en-US"/>
              <a:t>12-14 mph </a:t>
            </a:r>
            <a:r>
              <a:rPr lang="en-US" dirty="0"/>
              <a:t>is rare</a:t>
            </a:r>
            <a:br>
              <a:rPr lang="en-US" dirty="0"/>
            </a:br>
            <a:r>
              <a:rPr lang="en-US" dirty="0"/>
              <a:t>   – small white-caps at this wind speed</a:t>
            </a:r>
          </a:p>
          <a:p>
            <a:pPr>
              <a:spcAft>
                <a:spcPts val="1200"/>
              </a:spcAft>
            </a:pPr>
            <a:r>
              <a:rPr lang="en-US" dirty="0"/>
              <a:t>• usually calm-to-light before noon and after 6:00 pm</a:t>
            </a:r>
          </a:p>
          <a:p>
            <a:pPr>
              <a:spcAft>
                <a:spcPts val="1200"/>
              </a:spcAft>
            </a:pPr>
            <a:r>
              <a:rPr lang="en-US" dirty="0"/>
              <a:t>• check National Weather Service website</a:t>
            </a:r>
            <a:br>
              <a:rPr lang="en-US" dirty="0"/>
            </a:br>
            <a:r>
              <a:rPr lang="en-US" dirty="0"/>
              <a:t>   – go to </a:t>
            </a:r>
            <a:r>
              <a:rPr lang="en-US" i="1" dirty="0" err="1">
                <a:solidFill>
                  <a:srgbClr val="C00000"/>
                </a:solidFill>
              </a:rPr>
              <a:t>weather.gov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/>
              <a:t>and enter </a:t>
            </a:r>
            <a:r>
              <a:rPr lang="en-US" i="1" dirty="0">
                <a:solidFill>
                  <a:srgbClr val="C00000"/>
                </a:solidFill>
              </a:rPr>
              <a:t>san </a:t>
            </a:r>
            <a:r>
              <a:rPr lang="en-US" i="1" dirty="0" err="1">
                <a:solidFill>
                  <a:srgbClr val="C00000"/>
                </a:solidFill>
              </a:rPr>
              <a:t>diego</a:t>
            </a:r>
            <a:r>
              <a:rPr lang="en-US" i="1" dirty="0">
                <a:solidFill>
                  <a:srgbClr val="C00000"/>
                </a:solidFill>
              </a:rPr>
              <a:t>, ca </a:t>
            </a:r>
            <a:br>
              <a:rPr lang="en-US" i="1" dirty="0"/>
            </a:br>
            <a:r>
              <a:rPr lang="en-US" dirty="0"/>
              <a:t>      for forecast at SD airport</a:t>
            </a:r>
            <a:br>
              <a:rPr lang="en-US" dirty="0"/>
            </a:br>
            <a:r>
              <a:rPr lang="en-US" dirty="0"/>
              <a:t>   – for details, click </a:t>
            </a:r>
            <a:r>
              <a:rPr lang="en-US" i="1" dirty="0">
                <a:solidFill>
                  <a:srgbClr val="C00000"/>
                </a:solidFill>
              </a:rPr>
              <a:t>hourly weather forecast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at bottom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15639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BF7D3190-D75A-E24F-A881-9F06670BD6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09" y="1388287"/>
            <a:ext cx="7665983" cy="40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52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1AC41FFC-018D-D244-A85E-DA130B3EFA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06" y="1716715"/>
            <a:ext cx="7471789" cy="342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34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dge over a body of water&#10;&#10;Description automatically generated">
            <a:extLst>
              <a:ext uri="{FF2B5EF4-FFF2-40B4-BE49-F238E27FC236}">
                <a16:creationId xmlns:a16="http://schemas.microsoft.com/office/drawing/2014/main" id="{1EE8A784-9C2A-4B43-92EB-E435031A84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30" y="1787451"/>
            <a:ext cx="7544140" cy="32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41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CFDB5E6A-CF60-6046-A0F5-BB4B42CACC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682" y="1129783"/>
            <a:ext cx="6266636" cy="45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02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349DDBCD-AAF0-C448-AF30-F0D8C0B562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73" y="2120236"/>
            <a:ext cx="8135054" cy="261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83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9AA4307-87A4-AA44-8040-664421CF1C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73" y="1396705"/>
            <a:ext cx="7838854" cy="40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9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1EE84D95-B894-AB46-8C63-750D574D93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65" y="806573"/>
            <a:ext cx="8034670" cy="524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13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at in a body of water&#10;&#10;Description automatically generated">
            <a:extLst>
              <a:ext uri="{FF2B5EF4-FFF2-40B4-BE49-F238E27FC236}">
                <a16:creationId xmlns:a16="http://schemas.microsoft.com/office/drawing/2014/main" id="{A1C04E41-338A-D941-95DC-6380393260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47" y="1924272"/>
            <a:ext cx="7879306" cy="30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1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61013C0A-B918-3D40-A84C-B78EE1FCBF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" y="2340861"/>
            <a:ext cx="9127690" cy="21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94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4C82B-F76B-7E46-86C1-B46FB5E2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62" y="1325213"/>
            <a:ext cx="8544947" cy="35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0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97E6F0-A9FB-F54F-A3AF-FFD7A7BCED4E}"/>
              </a:ext>
            </a:extLst>
          </p:cNvPr>
          <p:cNvSpPr txBox="1"/>
          <p:nvPr/>
        </p:nvSpPr>
        <p:spPr>
          <a:xfrm>
            <a:off x="975360" y="43688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DB403-00EF-C140-B187-6C296F0394F1}"/>
              </a:ext>
            </a:extLst>
          </p:cNvPr>
          <p:cNvSpPr txBox="1"/>
          <p:nvPr/>
        </p:nvSpPr>
        <p:spPr>
          <a:xfrm>
            <a:off x="1645920" y="1310640"/>
            <a:ext cx="5763116" cy="4078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• two high and two low tides each day</a:t>
            </a:r>
            <a:br>
              <a:rPr lang="en-US" dirty="0"/>
            </a:br>
            <a:r>
              <a:rPr lang="en-US" dirty="0"/>
              <a:t>  – 6-7 hours from high to low (or low to high)</a:t>
            </a:r>
          </a:p>
          <a:p>
            <a:pPr>
              <a:spcAft>
                <a:spcPts val="600"/>
              </a:spcAft>
            </a:pPr>
            <a:r>
              <a:rPr lang="en-US" dirty="0"/>
              <a:t>• number is relative to </a:t>
            </a:r>
            <a:r>
              <a:rPr lang="en-US" dirty="0" err="1"/>
              <a:t>m.l.l.t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   (mean-low-low-tide)</a:t>
            </a:r>
            <a:br>
              <a:rPr lang="en-US" dirty="0"/>
            </a:br>
            <a:r>
              <a:rPr lang="en-US" dirty="0"/>
              <a:t>   – this is the depth given on charts</a:t>
            </a:r>
          </a:p>
          <a:p>
            <a:pPr>
              <a:spcAft>
                <a:spcPts val="600"/>
              </a:spcAft>
            </a:pPr>
            <a:r>
              <a:rPr lang="en-US" dirty="0"/>
              <a:t>• largest swing around new and full moon</a:t>
            </a:r>
            <a:br>
              <a:rPr lang="en-US" dirty="0"/>
            </a:br>
            <a:r>
              <a:rPr lang="en-US" dirty="0"/>
              <a:t>  – occasionally as much as 9 feet</a:t>
            </a:r>
            <a:br>
              <a:rPr lang="en-US" dirty="0"/>
            </a:br>
            <a:r>
              <a:rPr lang="en-US" dirty="0"/>
              <a:t>     (at entrance to Shelter Island basin)</a:t>
            </a:r>
          </a:p>
          <a:p>
            <a:pPr>
              <a:spcAft>
                <a:spcPts val="600"/>
              </a:spcAft>
            </a:pPr>
            <a:r>
              <a:rPr lang="en-US" dirty="0"/>
              <a:t>• many tide apps; I use </a:t>
            </a:r>
            <a:r>
              <a:rPr lang="en-US" dirty="0" err="1"/>
              <a:t>TideGraphPro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• current can be as much as 2 knots in SD Bay</a:t>
            </a:r>
            <a:br>
              <a:rPr lang="en-US" dirty="0"/>
            </a:br>
            <a:r>
              <a:rPr lang="en-US" dirty="0"/>
              <a:t>  – sometimes not enough wind to move boat against it</a:t>
            </a:r>
            <a:br>
              <a:rPr lang="en-US" dirty="0"/>
            </a:br>
            <a:r>
              <a:rPr lang="en-US" dirty="0"/>
              <a:t>  – greatest current at and south of Ballast Point</a:t>
            </a:r>
          </a:p>
          <a:p>
            <a:pPr>
              <a:spcAft>
                <a:spcPts val="600"/>
              </a:spcAft>
            </a:pPr>
            <a:r>
              <a:rPr lang="en-US" dirty="0"/>
              <a:t>• before going out, </a:t>
            </a:r>
            <a:r>
              <a:rPr lang="en-US" u="sng" dirty="0"/>
              <a:t>check tide and wind forecast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27997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1FB6C-0E7A-3F4F-8F82-98758B7DF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54" y="1421522"/>
            <a:ext cx="8349868" cy="403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14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24B9C-6795-0449-9754-34EE1C494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90" y="233464"/>
            <a:ext cx="6330919" cy="2154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A6694-4BEA-7D4F-9B5B-546388567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609" y="2661731"/>
            <a:ext cx="6327080" cy="3266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E28420-179D-694B-AAFD-742BAE09BE10}"/>
              </a:ext>
            </a:extLst>
          </p:cNvPr>
          <p:cNvSpPr txBox="1"/>
          <p:nvPr/>
        </p:nvSpPr>
        <p:spPr>
          <a:xfrm>
            <a:off x="3277302" y="619206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18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C63FD8BF-8BA7-DC45-834C-2ED338331F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84" y="1810193"/>
            <a:ext cx="7284632" cy="323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38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9252DA56-8DAF-0241-A5EE-143E4FE14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84" y="1863799"/>
            <a:ext cx="7772033" cy="313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81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next to a body of water&#10;&#10;Description automatically generated">
            <a:extLst>
              <a:ext uri="{FF2B5EF4-FFF2-40B4-BE49-F238E27FC236}">
                <a16:creationId xmlns:a16="http://schemas.microsoft.com/office/drawing/2014/main" id="{20A18BE0-A65B-9342-9A23-3B9BBC05AB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6" y="1769214"/>
            <a:ext cx="8102009" cy="331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CAFF0-AB7C-6042-B9CF-647D0CA0A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7" y="819645"/>
            <a:ext cx="8653011" cy="26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811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E4F33764-5354-4240-A121-AA6F15572B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68" y="1945168"/>
            <a:ext cx="7817264" cy="29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05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C372C244-B97C-BE4C-8197-CCDC3482DA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42" y="1795106"/>
            <a:ext cx="7549116" cy="326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7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in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8D41A79-B5E0-BC4E-B4A7-E81FCF745E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04" y="1581815"/>
            <a:ext cx="7709992" cy="369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60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36D7F92F-A79D-7A4C-B21E-B33B593DE4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10" y="1525699"/>
            <a:ext cx="8263580" cy="38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03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01833CBB-63DA-7943-B097-AAB43B5A3F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098211"/>
            <a:ext cx="5486400" cy="2844800"/>
          </a:xfrm>
          <a:prstGeom prst="rect">
            <a:avLst/>
          </a:prstGeom>
        </p:spPr>
      </p:pic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BB95F8E9-2947-F14E-8815-B61ACE6005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78098"/>
            <a:ext cx="5486400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8F3BA3-1E29-1249-B4C9-05D3E042A39B}"/>
              </a:ext>
            </a:extLst>
          </p:cNvPr>
          <p:cNvSpPr txBox="1"/>
          <p:nvPr/>
        </p:nvSpPr>
        <p:spPr>
          <a:xfrm>
            <a:off x="3181010" y="6103678"/>
            <a:ext cx="278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+6.7’ to -0.8’; a 7.5’ swing</a:t>
            </a:r>
          </a:p>
        </p:txBody>
      </p:sp>
    </p:spTree>
    <p:extLst>
      <p:ext uri="{BB962C8B-B14F-4D97-AF65-F5344CB8AC3E}">
        <p14:creationId xmlns:p14="http://schemas.microsoft.com/office/powerpoint/2010/main" val="4211314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C7A98958-EDC8-D341-BCD3-30F0ABFDA9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84" y="1555307"/>
            <a:ext cx="7783033" cy="37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232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511A359F-B70D-7740-A050-51708B2764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45834"/>
            <a:ext cx="9144000" cy="156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8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body of water&#10;&#10;Description automatically generated">
            <a:extLst>
              <a:ext uri="{FF2B5EF4-FFF2-40B4-BE49-F238E27FC236}">
                <a16:creationId xmlns:a16="http://schemas.microsoft.com/office/drawing/2014/main" id="{9A133D4C-B3F6-6543-9CD0-0340301FEE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07" y="627100"/>
            <a:ext cx="6896986" cy="560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99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9649048B-C07A-F246-975F-0E1BC75F1B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26" y="1688411"/>
            <a:ext cx="7712149" cy="34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560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1CA10C-8E9E-5C40-B3AC-2FA007BAF3D6}"/>
              </a:ext>
            </a:extLst>
          </p:cNvPr>
          <p:cNvSpPr txBox="1"/>
          <p:nvPr/>
        </p:nvSpPr>
        <p:spPr>
          <a:xfrm>
            <a:off x="1500208" y="639678"/>
            <a:ext cx="5849678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Thank you for sticking with it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400" b="1" dirty="0"/>
              <a:t>Sail fast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Sail safe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Enjoy yourself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Join the club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0DA131-0724-B349-8B4B-1AF4E4A8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333" y="4583367"/>
            <a:ext cx="2531137" cy="171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83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8BB63FFE-4925-7948-B1FE-C23EB34779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5902"/>
            <a:ext cx="5486400" cy="2667000"/>
          </a:xfrm>
          <a:prstGeom prst="rect">
            <a:avLst/>
          </a:prstGeom>
        </p:spPr>
      </p:pic>
      <p:pic>
        <p:nvPicPr>
          <p:cNvPr id="5" name="Picture 4" descr="A boat in the water&#10;&#10;Description automatically generated">
            <a:extLst>
              <a:ext uri="{FF2B5EF4-FFF2-40B4-BE49-F238E27FC236}">
                <a16:creationId xmlns:a16="http://schemas.microsoft.com/office/drawing/2014/main" id="{F1BD6E4A-6F34-1846-A8B9-EDB58FBCA7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940789"/>
            <a:ext cx="54864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4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97E6F0-A9FB-F54F-A3AF-FFD7A7BCED4E}"/>
              </a:ext>
            </a:extLst>
          </p:cNvPr>
          <p:cNvSpPr txBox="1"/>
          <p:nvPr/>
        </p:nvSpPr>
        <p:spPr>
          <a:xfrm>
            <a:off x="3402449" y="2712720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Sights Around</a:t>
            </a:r>
            <a:br>
              <a:rPr lang="en-US" sz="2400" b="1" dirty="0"/>
            </a:br>
            <a:r>
              <a:rPr lang="en-US" sz="2400" b="1" dirty="0"/>
              <a:t>San Diego Bay</a:t>
            </a:r>
          </a:p>
        </p:txBody>
      </p:sp>
    </p:spTree>
    <p:extLst>
      <p:ext uri="{BB962C8B-B14F-4D97-AF65-F5344CB8AC3E}">
        <p14:creationId xmlns:p14="http://schemas.microsoft.com/office/powerpoint/2010/main" val="154374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491A0A4-664F-334E-B4FC-A28C1A60D186}"/>
              </a:ext>
            </a:extLst>
          </p:cNvPr>
          <p:cNvGrpSpPr/>
          <p:nvPr/>
        </p:nvGrpSpPr>
        <p:grpSpPr>
          <a:xfrm>
            <a:off x="7607029" y="457200"/>
            <a:ext cx="407484" cy="972766"/>
            <a:chOff x="8025319" y="1322962"/>
            <a:chExt cx="407484" cy="972766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48E74EF-8FBC-D949-AA73-21E5938AA8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9061" y="1682885"/>
              <a:ext cx="0" cy="612843"/>
            </a:xfrm>
            <a:prstGeom prst="straightConnector1">
              <a:avLst/>
            </a:prstGeom>
            <a:ln w="889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B4598E-59BC-944C-978C-2761415702C2}"/>
                </a:ext>
              </a:extLst>
            </p:cNvPr>
            <p:cNvSpPr txBox="1"/>
            <p:nvPr/>
          </p:nvSpPr>
          <p:spPr>
            <a:xfrm>
              <a:off x="8025319" y="1322962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3018D59-9ED7-DA40-8EF9-3DC9F2B7A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554" y="116732"/>
            <a:ext cx="5236892" cy="659573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4CD60236-D5A1-014B-9A83-B4FE7AEFAEA3}"/>
              </a:ext>
            </a:extLst>
          </p:cNvPr>
          <p:cNvGrpSpPr/>
          <p:nvPr/>
        </p:nvGrpSpPr>
        <p:grpSpPr>
          <a:xfrm>
            <a:off x="2223797" y="2453921"/>
            <a:ext cx="608632" cy="2026357"/>
            <a:chOff x="7383502" y="2455646"/>
            <a:chExt cx="608632" cy="2026357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DB21B6C1-EB0B-904C-845B-F006E793CA0A}"/>
                </a:ext>
              </a:extLst>
            </p:cNvPr>
            <p:cNvGrpSpPr/>
            <p:nvPr/>
          </p:nvGrpSpPr>
          <p:grpSpPr>
            <a:xfrm>
              <a:off x="7383502" y="2587096"/>
              <a:ext cx="134898" cy="1765564"/>
              <a:chOff x="7383502" y="2587096"/>
              <a:chExt cx="134898" cy="1765564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76C13A2-9BF9-D843-BFC4-18DF91B7BD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86592" y="2587096"/>
                <a:ext cx="1" cy="35422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EB62694-F320-B246-80A2-6CC3EFB487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86590" y="2941320"/>
                <a:ext cx="1" cy="35422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622AD16-63F1-EB4C-948F-A9684762BF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93657" y="3289988"/>
                <a:ext cx="1" cy="35422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B245C6A-3D85-4540-9C01-8CBB1ECCA0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91661" y="3644212"/>
                <a:ext cx="1" cy="35422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6AC2A64-C394-4D42-A270-CE28323552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93928" y="3998436"/>
                <a:ext cx="1" cy="35422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1061DCC-1A59-C741-9607-59BD2248DA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86590" y="2597944"/>
                <a:ext cx="12673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B5C21C7-6762-CE42-A5A5-89684CC8D0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86590" y="2941320"/>
                <a:ext cx="12165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7B1B299-40F3-9040-B525-DD23EDDD02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86590" y="3289988"/>
                <a:ext cx="12673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2FA2B09-4382-0244-B91D-62E5C8397D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86590" y="3644212"/>
                <a:ext cx="12165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3EC49C0-0BFD-6D4A-BA55-49E9434832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83502" y="3998436"/>
                <a:ext cx="13489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C8D2C91-3132-4D49-96F7-31CD6B0B97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83502" y="4352660"/>
                <a:ext cx="12981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A9D3854-AF47-0240-A9BC-3A6BAE58C99A}"/>
                </a:ext>
              </a:extLst>
            </p:cNvPr>
            <p:cNvSpPr txBox="1"/>
            <p:nvPr/>
          </p:nvSpPr>
          <p:spPr>
            <a:xfrm>
              <a:off x="7524178" y="4205004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F226B05-9D96-A148-90BC-F164C06C6FD8}"/>
                </a:ext>
              </a:extLst>
            </p:cNvPr>
            <p:cNvSpPr txBox="1"/>
            <p:nvPr/>
          </p:nvSpPr>
          <p:spPr>
            <a:xfrm>
              <a:off x="7523944" y="3854230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CAEFF8D-85D7-B341-AC47-2BFAB1DBC47C}"/>
                </a:ext>
              </a:extLst>
            </p:cNvPr>
            <p:cNvSpPr txBox="1"/>
            <p:nvPr/>
          </p:nvSpPr>
          <p:spPr>
            <a:xfrm>
              <a:off x="7508240" y="349655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459C44A-C54A-8C4E-9366-6E62DB25442F}"/>
                </a:ext>
              </a:extLst>
            </p:cNvPr>
            <p:cNvSpPr txBox="1"/>
            <p:nvPr/>
          </p:nvSpPr>
          <p:spPr>
            <a:xfrm>
              <a:off x="7508240" y="315493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A5037D-31B1-784E-81A0-9A6A01CBC852}"/>
                </a:ext>
              </a:extLst>
            </p:cNvPr>
            <p:cNvSpPr txBox="1"/>
            <p:nvPr/>
          </p:nvSpPr>
          <p:spPr>
            <a:xfrm>
              <a:off x="7498778" y="2797265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12DA0C8-6AD3-044E-84FF-560853ADE2C7}"/>
                </a:ext>
              </a:extLst>
            </p:cNvPr>
            <p:cNvSpPr txBox="1"/>
            <p:nvPr/>
          </p:nvSpPr>
          <p:spPr>
            <a:xfrm>
              <a:off x="7498778" y="2455646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5BF814F-3C60-2249-B574-51057B8C0239}"/>
                </a:ext>
              </a:extLst>
            </p:cNvPr>
            <p:cNvSpPr txBox="1"/>
            <p:nvPr/>
          </p:nvSpPr>
          <p:spPr>
            <a:xfrm>
              <a:off x="7607029" y="2948237"/>
              <a:ext cx="385105" cy="1096640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miles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092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C2B99A-B775-A24B-84F9-55E8727EF3B9}"/>
              </a:ext>
            </a:extLst>
          </p:cNvPr>
          <p:cNvCxnSpPr>
            <a:cxnSpLocks/>
          </p:cNvCxnSpPr>
          <p:nvPr/>
        </p:nvCxnSpPr>
        <p:spPr>
          <a:xfrm flipV="1">
            <a:off x="7587034" y="918865"/>
            <a:ext cx="0" cy="61284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86875F6-7E1F-7B41-80B5-F1C83C902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9" y="107003"/>
            <a:ext cx="9007079" cy="663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62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7583</TotalTime>
  <Words>298</Words>
  <Application>Microsoft Macintosh PowerPoint</Application>
  <PresentationFormat>On-screen Show (4:3)</PresentationFormat>
  <Paragraphs>45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Sailing</dc:title>
  <dc:creator>peter politzer</dc:creator>
  <cp:lastModifiedBy>peter politzer</cp:lastModifiedBy>
  <cp:revision>795</cp:revision>
  <dcterms:created xsi:type="dcterms:W3CDTF">2018-04-29T18:27:47Z</dcterms:created>
  <dcterms:modified xsi:type="dcterms:W3CDTF">2020-03-05T17:54:37Z</dcterms:modified>
</cp:coreProperties>
</file>